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rts/chart1.xml" ContentType="application/vnd.openxmlformats-officedocument.drawingml.char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413" r:id="rId2"/>
    <p:sldId id="418" r:id="rId3"/>
    <p:sldId id="415" r:id="rId4"/>
    <p:sldId id="419" r:id="rId5"/>
    <p:sldId id="420" r:id="rId6"/>
    <p:sldId id="421" r:id="rId7"/>
    <p:sldId id="423" r:id="rId8"/>
    <p:sldId id="424" r:id="rId9"/>
    <p:sldId id="425" r:id="rId10"/>
    <p:sldId id="422" r:id="rId11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714" autoAdjust="0"/>
  </p:normalViewPr>
  <p:slideViewPr>
    <p:cSldViewPr snapToGrid="0">
      <p:cViewPr varScale="1">
        <p:scale>
          <a:sx n="69" d="100"/>
          <a:sy n="69" d="100"/>
        </p:scale>
        <p:origin x="780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2128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DFD1-4AE6-9C47-0C938AF89265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DFD1-4AE6-9C47-0C938AF89265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5-DFD1-4AE6-9C47-0C938AF89265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7-DFD1-4AE6-9C47-0C938AF89265}"/>
              </c:ext>
            </c:extLst>
          </c:dPt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8.2000000000000011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DFD1-4AE6-9C47-0C938AF8926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1400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2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49D75B-4041-49B5-8FFE-50210AE0F391}" type="datetimeFigureOut">
              <a:rPr lang="en-US" smtClean="0"/>
              <a:pPr/>
              <a:t>7/12/2021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2" y="4776790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E04907-219E-4CAC-8F41-4F65089CAF4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10409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E04907-219E-4CAC-8F41-4F65089CAF45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28467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1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3419062"/>
            <a:ext cx="12192000" cy="3438939"/>
          </a:xfrm>
          <a:prstGeom prst="rect">
            <a:avLst/>
          </a:prstGeom>
          <a:solidFill>
            <a:srgbClr val="6C9D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18" name="Flowchart: Data 17"/>
          <p:cNvSpPr/>
          <p:nvPr userDrawn="1"/>
        </p:nvSpPr>
        <p:spPr>
          <a:xfrm>
            <a:off x="5034657" y="2819995"/>
            <a:ext cx="7160929" cy="550999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0000"/>
              <a:gd name="connsiteY0" fmla="*/ 10000 h 10000"/>
              <a:gd name="connsiteX1" fmla="*/ 248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0000"/>
              <a:gd name="connsiteY0" fmla="*/ 10000 h 10043"/>
              <a:gd name="connsiteX1" fmla="*/ 248 w 10000"/>
              <a:gd name="connsiteY1" fmla="*/ 0 h 10043"/>
              <a:gd name="connsiteX2" fmla="*/ 10000 w 10000"/>
              <a:gd name="connsiteY2" fmla="*/ 0 h 10043"/>
              <a:gd name="connsiteX3" fmla="*/ 6989 w 10000"/>
              <a:gd name="connsiteY3" fmla="*/ 10043 h 10043"/>
              <a:gd name="connsiteX4" fmla="*/ 0 w 10000"/>
              <a:gd name="connsiteY4" fmla="*/ 10000 h 10043"/>
              <a:gd name="connsiteX0" fmla="*/ 0 w 8158"/>
              <a:gd name="connsiteY0" fmla="*/ 10000 h 10043"/>
              <a:gd name="connsiteX1" fmla="*/ 248 w 8158"/>
              <a:gd name="connsiteY1" fmla="*/ 0 h 10043"/>
              <a:gd name="connsiteX2" fmla="*/ 8158 w 8158"/>
              <a:gd name="connsiteY2" fmla="*/ 43 h 10043"/>
              <a:gd name="connsiteX3" fmla="*/ 6989 w 8158"/>
              <a:gd name="connsiteY3" fmla="*/ 10043 h 10043"/>
              <a:gd name="connsiteX4" fmla="*/ 0 w 8158"/>
              <a:gd name="connsiteY4" fmla="*/ 10000 h 10043"/>
              <a:gd name="connsiteX0" fmla="*/ 0 w 10000"/>
              <a:gd name="connsiteY0" fmla="*/ 9957 h 10000"/>
              <a:gd name="connsiteX1" fmla="*/ 304 w 10000"/>
              <a:gd name="connsiteY1" fmla="*/ 0 h 10000"/>
              <a:gd name="connsiteX2" fmla="*/ 10000 w 10000"/>
              <a:gd name="connsiteY2" fmla="*/ 43 h 10000"/>
              <a:gd name="connsiteX3" fmla="*/ 8567 w 10000"/>
              <a:gd name="connsiteY3" fmla="*/ 10000 h 10000"/>
              <a:gd name="connsiteX4" fmla="*/ 0 w 10000"/>
              <a:gd name="connsiteY4" fmla="*/ 9957 h 10000"/>
              <a:gd name="connsiteX0" fmla="*/ 0 w 8571"/>
              <a:gd name="connsiteY0" fmla="*/ 9957 h 10000"/>
              <a:gd name="connsiteX1" fmla="*/ 304 w 8571"/>
              <a:gd name="connsiteY1" fmla="*/ 0 h 10000"/>
              <a:gd name="connsiteX2" fmla="*/ 8571 w 8571"/>
              <a:gd name="connsiteY2" fmla="*/ 0 h 10000"/>
              <a:gd name="connsiteX3" fmla="*/ 8567 w 8571"/>
              <a:gd name="connsiteY3" fmla="*/ 10000 h 10000"/>
              <a:gd name="connsiteX4" fmla="*/ 0 w 8571"/>
              <a:gd name="connsiteY4" fmla="*/ 9957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71" h="10000">
                <a:moveTo>
                  <a:pt x="0" y="9957"/>
                </a:moveTo>
                <a:cubicBezTo>
                  <a:pt x="102" y="6638"/>
                  <a:pt x="202" y="3319"/>
                  <a:pt x="304" y="0"/>
                </a:cubicBezTo>
                <a:lnTo>
                  <a:pt x="8571" y="0"/>
                </a:lnTo>
                <a:cubicBezTo>
                  <a:pt x="8570" y="3333"/>
                  <a:pt x="8568" y="6667"/>
                  <a:pt x="8567" y="10000"/>
                </a:cubicBezTo>
                <a:lnTo>
                  <a:pt x="0" y="9957"/>
                </a:lnTo>
                <a:close/>
              </a:path>
            </a:pathLst>
          </a:custGeom>
          <a:solidFill>
            <a:srgbClr val="6C9D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20" name="Flowchart: Data 17"/>
          <p:cNvSpPr/>
          <p:nvPr userDrawn="1"/>
        </p:nvSpPr>
        <p:spPr>
          <a:xfrm flipV="1">
            <a:off x="-5028" y="3140352"/>
            <a:ext cx="5088813" cy="230977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0000"/>
              <a:gd name="connsiteY0" fmla="*/ 10000 h 10000"/>
              <a:gd name="connsiteX1" fmla="*/ 248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0108"/>
              <a:gd name="connsiteY0" fmla="*/ 10000 h 10000"/>
              <a:gd name="connsiteX1" fmla="*/ 248 w 10108"/>
              <a:gd name="connsiteY1" fmla="*/ 0 h 10000"/>
              <a:gd name="connsiteX2" fmla="*/ 10000 w 10108"/>
              <a:gd name="connsiteY2" fmla="*/ 0 h 10000"/>
              <a:gd name="connsiteX3" fmla="*/ 10108 w 10108"/>
              <a:gd name="connsiteY3" fmla="*/ 9896 h 10000"/>
              <a:gd name="connsiteX4" fmla="*/ 0 w 10108"/>
              <a:gd name="connsiteY4" fmla="*/ 10000 h 10000"/>
              <a:gd name="connsiteX0" fmla="*/ 0 w 10108"/>
              <a:gd name="connsiteY0" fmla="*/ 10000 h 10000"/>
              <a:gd name="connsiteX1" fmla="*/ 248 w 10108"/>
              <a:gd name="connsiteY1" fmla="*/ 0 h 10000"/>
              <a:gd name="connsiteX2" fmla="*/ 10000 w 10108"/>
              <a:gd name="connsiteY2" fmla="*/ 0 h 10000"/>
              <a:gd name="connsiteX3" fmla="*/ 10108 w 10108"/>
              <a:gd name="connsiteY3" fmla="*/ 10000 h 10000"/>
              <a:gd name="connsiteX4" fmla="*/ 0 w 10108"/>
              <a:gd name="connsiteY4" fmla="*/ 10000 h 10000"/>
              <a:gd name="connsiteX0" fmla="*/ 0 w 10192"/>
              <a:gd name="connsiteY0" fmla="*/ 10000 h 10000"/>
              <a:gd name="connsiteX1" fmla="*/ 248 w 10192"/>
              <a:gd name="connsiteY1" fmla="*/ 0 h 10000"/>
              <a:gd name="connsiteX2" fmla="*/ 10000 w 10192"/>
              <a:gd name="connsiteY2" fmla="*/ 0 h 10000"/>
              <a:gd name="connsiteX3" fmla="*/ 10192 w 10192"/>
              <a:gd name="connsiteY3" fmla="*/ 10000 h 10000"/>
              <a:gd name="connsiteX4" fmla="*/ 0 w 10192"/>
              <a:gd name="connsiteY4" fmla="*/ 10000 h 10000"/>
              <a:gd name="connsiteX0" fmla="*/ 916 w 9949"/>
              <a:gd name="connsiteY0" fmla="*/ 10000 h 10000"/>
              <a:gd name="connsiteX1" fmla="*/ 5 w 9949"/>
              <a:gd name="connsiteY1" fmla="*/ 0 h 10000"/>
              <a:gd name="connsiteX2" fmla="*/ 9757 w 9949"/>
              <a:gd name="connsiteY2" fmla="*/ 0 h 10000"/>
              <a:gd name="connsiteX3" fmla="*/ 9949 w 9949"/>
              <a:gd name="connsiteY3" fmla="*/ 10000 h 10000"/>
              <a:gd name="connsiteX4" fmla="*/ 916 w 9949"/>
              <a:gd name="connsiteY4" fmla="*/ 10000 h 10000"/>
              <a:gd name="connsiteX0" fmla="*/ 18 w 9097"/>
              <a:gd name="connsiteY0" fmla="*/ 10104 h 10104"/>
              <a:gd name="connsiteX1" fmla="*/ 25 w 9097"/>
              <a:gd name="connsiteY1" fmla="*/ 0 h 10104"/>
              <a:gd name="connsiteX2" fmla="*/ 8904 w 9097"/>
              <a:gd name="connsiteY2" fmla="*/ 104 h 10104"/>
              <a:gd name="connsiteX3" fmla="*/ 9097 w 9097"/>
              <a:gd name="connsiteY3" fmla="*/ 10104 h 10104"/>
              <a:gd name="connsiteX4" fmla="*/ 18 w 9097"/>
              <a:gd name="connsiteY4" fmla="*/ 10104 h 10104"/>
              <a:gd name="connsiteX0" fmla="*/ 0 w 9980"/>
              <a:gd name="connsiteY0" fmla="*/ 10000 h 10000"/>
              <a:gd name="connsiteX1" fmla="*/ 7 w 9980"/>
              <a:gd name="connsiteY1" fmla="*/ 0 h 10000"/>
              <a:gd name="connsiteX2" fmla="*/ 9768 w 9980"/>
              <a:gd name="connsiteY2" fmla="*/ 103 h 10000"/>
              <a:gd name="connsiteX3" fmla="*/ 9980 w 9980"/>
              <a:gd name="connsiteY3" fmla="*/ 10000 h 10000"/>
              <a:gd name="connsiteX4" fmla="*/ 0 w 9980"/>
              <a:gd name="connsiteY4" fmla="*/ 10000 h 10000"/>
              <a:gd name="connsiteX0" fmla="*/ 0 w 10000"/>
              <a:gd name="connsiteY0" fmla="*/ 10000 h 10000"/>
              <a:gd name="connsiteX1" fmla="*/ 7 w 10000"/>
              <a:gd name="connsiteY1" fmla="*/ 0 h 10000"/>
              <a:gd name="connsiteX2" fmla="*/ 9788 w 10000"/>
              <a:gd name="connsiteY2" fmla="*/ 103 h 10000"/>
              <a:gd name="connsiteX3" fmla="*/ 10000 w 10000"/>
              <a:gd name="connsiteY3" fmla="*/ 10000 h 10000"/>
              <a:gd name="connsiteX4" fmla="*/ 0 w 10000"/>
              <a:gd name="connsiteY4" fmla="*/ 10000 h 10000"/>
              <a:gd name="connsiteX0" fmla="*/ 0 w 10006"/>
              <a:gd name="connsiteY0" fmla="*/ 9897 h 10000"/>
              <a:gd name="connsiteX1" fmla="*/ 13 w 10006"/>
              <a:gd name="connsiteY1" fmla="*/ 0 h 10000"/>
              <a:gd name="connsiteX2" fmla="*/ 9794 w 10006"/>
              <a:gd name="connsiteY2" fmla="*/ 103 h 10000"/>
              <a:gd name="connsiteX3" fmla="*/ 10006 w 10006"/>
              <a:gd name="connsiteY3" fmla="*/ 10000 h 10000"/>
              <a:gd name="connsiteX4" fmla="*/ 0 w 10006"/>
              <a:gd name="connsiteY4" fmla="*/ 9897 h 10000"/>
              <a:gd name="connsiteX0" fmla="*/ 0 w 10006"/>
              <a:gd name="connsiteY0" fmla="*/ 9897 h 10000"/>
              <a:gd name="connsiteX1" fmla="*/ 13 w 10006"/>
              <a:gd name="connsiteY1" fmla="*/ 0 h 10000"/>
              <a:gd name="connsiteX2" fmla="*/ 9794 w 10006"/>
              <a:gd name="connsiteY2" fmla="*/ 103 h 10000"/>
              <a:gd name="connsiteX3" fmla="*/ 10006 w 10006"/>
              <a:gd name="connsiteY3" fmla="*/ 10000 h 10000"/>
              <a:gd name="connsiteX4" fmla="*/ 0 w 10006"/>
              <a:gd name="connsiteY4" fmla="*/ 9897 h 10000"/>
              <a:gd name="connsiteX0" fmla="*/ 0 w 9994"/>
              <a:gd name="connsiteY0" fmla="*/ 9794 h 10000"/>
              <a:gd name="connsiteX1" fmla="*/ 1 w 9994"/>
              <a:gd name="connsiteY1" fmla="*/ 0 h 10000"/>
              <a:gd name="connsiteX2" fmla="*/ 9782 w 9994"/>
              <a:gd name="connsiteY2" fmla="*/ 103 h 10000"/>
              <a:gd name="connsiteX3" fmla="*/ 9994 w 9994"/>
              <a:gd name="connsiteY3" fmla="*/ 10000 h 10000"/>
              <a:gd name="connsiteX4" fmla="*/ 0 w 9994"/>
              <a:gd name="connsiteY4" fmla="*/ 9794 h 10000"/>
              <a:gd name="connsiteX0" fmla="*/ 55 w 9999"/>
              <a:gd name="connsiteY0" fmla="*/ 9794 h 10000"/>
              <a:gd name="connsiteX1" fmla="*/ 0 w 9999"/>
              <a:gd name="connsiteY1" fmla="*/ 0 h 10000"/>
              <a:gd name="connsiteX2" fmla="*/ 9787 w 9999"/>
              <a:gd name="connsiteY2" fmla="*/ 103 h 10000"/>
              <a:gd name="connsiteX3" fmla="*/ 9999 w 9999"/>
              <a:gd name="connsiteY3" fmla="*/ 10000 h 10000"/>
              <a:gd name="connsiteX4" fmla="*/ 55 w 9999"/>
              <a:gd name="connsiteY4" fmla="*/ 9794 h 10000"/>
              <a:gd name="connsiteX0" fmla="*/ 0 w 9945"/>
              <a:gd name="connsiteY0" fmla="*/ 9794 h 10000"/>
              <a:gd name="connsiteX1" fmla="*/ 1 w 9945"/>
              <a:gd name="connsiteY1" fmla="*/ 0 h 10000"/>
              <a:gd name="connsiteX2" fmla="*/ 9733 w 9945"/>
              <a:gd name="connsiteY2" fmla="*/ 103 h 10000"/>
              <a:gd name="connsiteX3" fmla="*/ 9945 w 9945"/>
              <a:gd name="connsiteY3" fmla="*/ 10000 h 10000"/>
              <a:gd name="connsiteX4" fmla="*/ 0 w 9945"/>
              <a:gd name="connsiteY4" fmla="*/ 9794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45" h="10000">
                <a:moveTo>
                  <a:pt x="0" y="9794"/>
                </a:moveTo>
                <a:cubicBezTo>
                  <a:pt x="10" y="5670"/>
                  <a:pt x="3" y="10000"/>
                  <a:pt x="1" y="0"/>
                </a:cubicBezTo>
                <a:lnTo>
                  <a:pt x="9733" y="103"/>
                </a:lnTo>
                <a:cubicBezTo>
                  <a:pt x="9803" y="3402"/>
                  <a:pt x="9875" y="6701"/>
                  <a:pt x="9945" y="10000"/>
                </a:cubicBezTo>
                <a:lnTo>
                  <a:pt x="0" y="9794"/>
                </a:lnTo>
                <a:close/>
              </a:path>
            </a:pathLst>
          </a:custGeom>
          <a:solidFill>
            <a:srgbClr val="F581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21" name="TextBox 20"/>
          <p:cNvSpPr txBox="1"/>
          <p:nvPr userDrawn="1"/>
        </p:nvSpPr>
        <p:spPr>
          <a:xfrm>
            <a:off x="-1" y="2819660"/>
            <a:ext cx="5083785" cy="3081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>
                <a:solidFill>
                  <a:prstClr val="black"/>
                </a:solidFill>
              </a:rPr>
              <a:t>Energising a Brighter Tomorrow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306334" y="3588926"/>
            <a:ext cx="6786541" cy="1470992"/>
          </a:xfrm>
        </p:spPr>
        <p:txBody>
          <a:bodyPr anchor="b">
            <a:noAutofit/>
          </a:bodyPr>
          <a:lstStyle>
            <a:lvl1pPr algn="r">
              <a:defRPr lang="en-US" sz="4400" b="1" kern="1200" baseline="0" smtClean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Dummy Presentation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06334" y="5099675"/>
            <a:ext cx="6786541" cy="1096617"/>
          </a:xfrm>
        </p:spPr>
        <p:txBody>
          <a:bodyPr/>
          <a:lstStyle>
            <a:lvl1pPr marL="0" indent="0" algn="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21365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B6A00-FC31-4730-BF04-3AD910BB3CB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40201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B6A00-FC31-4730-BF04-3AD910BB3CB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8661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107260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B6A00-FC31-4730-BF04-3AD910BB3CB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49266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B6A00-FC31-4730-BF04-3AD910BB3CB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82171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B6A00-FC31-4730-BF04-3AD910BB3CB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22389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B6A00-FC31-4730-BF04-3AD910BB3CB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23434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533401"/>
            <a:ext cx="10668000" cy="752475"/>
          </a:xfrm>
        </p:spPr>
        <p:txBody>
          <a:bodyPr>
            <a:normAutofit/>
          </a:bodyPr>
          <a:lstStyle>
            <a:lvl1pPr algn="l">
              <a:defRPr sz="3000" b="1">
                <a:solidFill>
                  <a:srgbClr val="669327"/>
                </a:solidFill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3"/>
          <p:cNvSpPr>
            <a:spLocks noGrp="1"/>
          </p:cNvSpPr>
          <p:nvPr>
            <p:ph sz="half" idx="13"/>
          </p:nvPr>
        </p:nvSpPr>
        <p:spPr>
          <a:xfrm>
            <a:off x="508000" y="1611312"/>
            <a:ext cx="11176000" cy="4408488"/>
          </a:xfrm>
          <a:prstGeom prst="rect">
            <a:avLst/>
          </a:prstGeom>
        </p:spPr>
        <p:txBody>
          <a:bodyPr>
            <a:normAutofit/>
          </a:bodyPr>
          <a:lstStyle>
            <a:lvl1pPr marL="177800" indent="-177800">
              <a:defRPr sz="1800">
                <a:latin typeface="+mj-lt"/>
              </a:defRPr>
            </a:lvl1pPr>
            <a:lvl2pPr>
              <a:buNone/>
              <a:defRPr sz="2000">
                <a:latin typeface="Arial Narrow" pitchFamily="34" charset="0"/>
              </a:defRPr>
            </a:lvl2pPr>
            <a:lvl3pPr>
              <a:defRPr sz="1800">
                <a:latin typeface="Arial Narrow" pitchFamily="34" charset="0"/>
              </a:defRPr>
            </a:lvl3pPr>
            <a:lvl4pPr>
              <a:defRPr sz="1600">
                <a:latin typeface="Arial Narrow" pitchFamily="34" charset="0"/>
              </a:defRPr>
            </a:lvl4pPr>
            <a:lvl5pPr>
              <a:defRPr sz="1600">
                <a:latin typeface="Arial Narrow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99" t="4523"/>
          <a:stretch/>
        </p:blipFill>
        <p:spPr>
          <a:xfrm>
            <a:off x="-36945" y="1222413"/>
            <a:ext cx="10631520" cy="45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83286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6000" y="1426309"/>
            <a:ext cx="10337800" cy="475065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30" name="Picture 29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99" t="4523"/>
          <a:stretch/>
        </p:blipFill>
        <p:spPr>
          <a:xfrm>
            <a:off x="-36945" y="1222413"/>
            <a:ext cx="10631520" cy="45719"/>
          </a:xfrm>
          <a:prstGeom prst="rect">
            <a:avLst/>
          </a:prstGeom>
        </p:spPr>
      </p:pic>
      <p:sp>
        <p:nvSpPr>
          <p:cNvPr id="12" name="Text Placeholder 11"/>
          <p:cNvSpPr>
            <a:spLocks noGrp="1"/>
          </p:cNvSpPr>
          <p:nvPr userDrawn="1">
            <p:ph type="body" sz="quarter" idx="10"/>
          </p:nvPr>
        </p:nvSpPr>
        <p:spPr>
          <a:xfrm>
            <a:off x="1032063" y="79221"/>
            <a:ext cx="9558867" cy="993775"/>
          </a:xfrm>
        </p:spPr>
        <p:txBody>
          <a:bodyPr>
            <a:normAutofit/>
          </a:bodyPr>
          <a:lstStyle>
            <a:lvl1pPr marL="0" indent="0">
              <a:buNone/>
              <a:defRPr sz="4000" b="1" baseline="0">
                <a:solidFill>
                  <a:srgbClr val="659228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54449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3419062"/>
            <a:ext cx="12192000" cy="3438939"/>
          </a:xfrm>
          <a:prstGeom prst="rect">
            <a:avLst/>
          </a:prstGeom>
          <a:solidFill>
            <a:srgbClr val="6C9D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18" name="Flowchart: Data 17"/>
          <p:cNvSpPr/>
          <p:nvPr userDrawn="1"/>
        </p:nvSpPr>
        <p:spPr>
          <a:xfrm>
            <a:off x="5034657" y="2819995"/>
            <a:ext cx="7160929" cy="550999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0000"/>
              <a:gd name="connsiteY0" fmla="*/ 10000 h 10000"/>
              <a:gd name="connsiteX1" fmla="*/ 248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0000"/>
              <a:gd name="connsiteY0" fmla="*/ 10000 h 10043"/>
              <a:gd name="connsiteX1" fmla="*/ 248 w 10000"/>
              <a:gd name="connsiteY1" fmla="*/ 0 h 10043"/>
              <a:gd name="connsiteX2" fmla="*/ 10000 w 10000"/>
              <a:gd name="connsiteY2" fmla="*/ 0 h 10043"/>
              <a:gd name="connsiteX3" fmla="*/ 6989 w 10000"/>
              <a:gd name="connsiteY3" fmla="*/ 10043 h 10043"/>
              <a:gd name="connsiteX4" fmla="*/ 0 w 10000"/>
              <a:gd name="connsiteY4" fmla="*/ 10000 h 10043"/>
              <a:gd name="connsiteX0" fmla="*/ 0 w 8158"/>
              <a:gd name="connsiteY0" fmla="*/ 10000 h 10043"/>
              <a:gd name="connsiteX1" fmla="*/ 248 w 8158"/>
              <a:gd name="connsiteY1" fmla="*/ 0 h 10043"/>
              <a:gd name="connsiteX2" fmla="*/ 8158 w 8158"/>
              <a:gd name="connsiteY2" fmla="*/ 43 h 10043"/>
              <a:gd name="connsiteX3" fmla="*/ 6989 w 8158"/>
              <a:gd name="connsiteY3" fmla="*/ 10043 h 10043"/>
              <a:gd name="connsiteX4" fmla="*/ 0 w 8158"/>
              <a:gd name="connsiteY4" fmla="*/ 10000 h 10043"/>
              <a:gd name="connsiteX0" fmla="*/ 0 w 10000"/>
              <a:gd name="connsiteY0" fmla="*/ 9957 h 10000"/>
              <a:gd name="connsiteX1" fmla="*/ 304 w 10000"/>
              <a:gd name="connsiteY1" fmla="*/ 0 h 10000"/>
              <a:gd name="connsiteX2" fmla="*/ 10000 w 10000"/>
              <a:gd name="connsiteY2" fmla="*/ 43 h 10000"/>
              <a:gd name="connsiteX3" fmla="*/ 8567 w 10000"/>
              <a:gd name="connsiteY3" fmla="*/ 10000 h 10000"/>
              <a:gd name="connsiteX4" fmla="*/ 0 w 10000"/>
              <a:gd name="connsiteY4" fmla="*/ 9957 h 10000"/>
              <a:gd name="connsiteX0" fmla="*/ 0 w 8571"/>
              <a:gd name="connsiteY0" fmla="*/ 9957 h 10000"/>
              <a:gd name="connsiteX1" fmla="*/ 304 w 8571"/>
              <a:gd name="connsiteY1" fmla="*/ 0 h 10000"/>
              <a:gd name="connsiteX2" fmla="*/ 8571 w 8571"/>
              <a:gd name="connsiteY2" fmla="*/ 0 h 10000"/>
              <a:gd name="connsiteX3" fmla="*/ 8567 w 8571"/>
              <a:gd name="connsiteY3" fmla="*/ 10000 h 10000"/>
              <a:gd name="connsiteX4" fmla="*/ 0 w 8571"/>
              <a:gd name="connsiteY4" fmla="*/ 9957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71" h="10000">
                <a:moveTo>
                  <a:pt x="0" y="9957"/>
                </a:moveTo>
                <a:cubicBezTo>
                  <a:pt x="102" y="6638"/>
                  <a:pt x="202" y="3319"/>
                  <a:pt x="304" y="0"/>
                </a:cubicBezTo>
                <a:lnTo>
                  <a:pt x="8571" y="0"/>
                </a:lnTo>
                <a:cubicBezTo>
                  <a:pt x="8570" y="3333"/>
                  <a:pt x="8568" y="6667"/>
                  <a:pt x="8567" y="10000"/>
                </a:cubicBezTo>
                <a:lnTo>
                  <a:pt x="0" y="9957"/>
                </a:lnTo>
                <a:close/>
              </a:path>
            </a:pathLst>
          </a:custGeom>
          <a:solidFill>
            <a:srgbClr val="6C9D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20" name="Flowchart: Data 17"/>
          <p:cNvSpPr/>
          <p:nvPr userDrawn="1"/>
        </p:nvSpPr>
        <p:spPr>
          <a:xfrm flipV="1">
            <a:off x="-5028" y="3140352"/>
            <a:ext cx="5088813" cy="230977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0000"/>
              <a:gd name="connsiteY0" fmla="*/ 10000 h 10000"/>
              <a:gd name="connsiteX1" fmla="*/ 248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0108"/>
              <a:gd name="connsiteY0" fmla="*/ 10000 h 10000"/>
              <a:gd name="connsiteX1" fmla="*/ 248 w 10108"/>
              <a:gd name="connsiteY1" fmla="*/ 0 h 10000"/>
              <a:gd name="connsiteX2" fmla="*/ 10000 w 10108"/>
              <a:gd name="connsiteY2" fmla="*/ 0 h 10000"/>
              <a:gd name="connsiteX3" fmla="*/ 10108 w 10108"/>
              <a:gd name="connsiteY3" fmla="*/ 9896 h 10000"/>
              <a:gd name="connsiteX4" fmla="*/ 0 w 10108"/>
              <a:gd name="connsiteY4" fmla="*/ 10000 h 10000"/>
              <a:gd name="connsiteX0" fmla="*/ 0 w 10108"/>
              <a:gd name="connsiteY0" fmla="*/ 10000 h 10000"/>
              <a:gd name="connsiteX1" fmla="*/ 248 w 10108"/>
              <a:gd name="connsiteY1" fmla="*/ 0 h 10000"/>
              <a:gd name="connsiteX2" fmla="*/ 10000 w 10108"/>
              <a:gd name="connsiteY2" fmla="*/ 0 h 10000"/>
              <a:gd name="connsiteX3" fmla="*/ 10108 w 10108"/>
              <a:gd name="connsiteY3" fmla="*/ 10000 h 10000"/>
              <a:gd name="connsiteX4" fmla="*/ 0 w 10108"/>
              <a:gd name="connsiteY4" fmla="*/ 10000 h 10000"/>
              <a:gd name="connsiteX0" fmla="*/ 0 w 10192"/>
              <a:gd name="connsiteY0" fmla="*/ 10000 h 10000"/>
              <a:gd name="connsiteX1" fmla="*/ 248 w 10192"/>
              <a:gd name="connsiteY1" fmla="*/ 0 h 10000"/>
              <a:gd name="connsiteX2" fmla="*/ 10000 w 10192"/>
              <a:gd name="connsiteY2" fmla="*/ 0 h 10000"/>
              <a:gd name="connsiteX3" fmla="*/ 10192 w 10192"/>
              <a:gd name="connsiteY3" fmla="*/ 10000 h 10000"/>
              <a:gd name="connsiteX4" fmla="*/ 0 w 10192"/>
              <a:gd name="connsiteY4" fmla="*/ 10000 h 10000"/>
              <a:gd name="connsiteX0" fmla="*/ 916 w 9949"/>
              <a:gd name="connsiteY0" fmla="*/ 10000 h 10000"/>
              <a:gd name="connsiteX1" fmla="*/ 5 w 9949"/>
              <a:gd name="connsiteY1" fmla="*/ 0 h 10000"/>
              <a:gd name="connsiteX2" fmla="*/ 9757 w 9949"/>
              <a:gd name="connsiteY2" fmla="*/ 0 h 10000"/>
              <a:gd name="connsiteX3" fmla="*/ 9949 w 9949"/>
              <a:gd name="connsiteY3" fmla="*/ 10000 h 10000"/>
              <a:gd name="connsiteX4" fmla="*/ 916 w 9949"/>
              <a:gd name="connsiteY4" fmla="*/ 10000 h 10000"/>
              <a:gd name="connsiteX0" fmla="*/ 18 w 9097"/>
              <a:gd name="connsiteY0" fmla="*/ 10104 h 10104"/>
              <a:gd name="connsiteX1" fmla="*/ 25 w 9097"/>
              <a:gd name="connsiteY1" fmla="*/ 0 h 10104"/>
              <a:gd name="connsiteX2" fmla="*/ 8904 w 9097"/>
              <a:gd name="connsiteY2" fmla="*/ 104 h 10104"/>
              <a:gd name="connsiteX3" fmla="*/ 9097 w 9097"/>
              <a:gd name="connsiteY3" fmla="*/ 10104 h 10104"/>
              <a:gd name="connsiteX4" fmla="*/ 18 w 9097"/>
              <a:gd name="connsiteY4" fmla="*/ 10104 h 10104"/>
              <a:gd name="connsiteX0" fmla="*/ 0 w 9980"/>
              <a:gd name="connsiteY0" fmla="*/ 10000 h 10000"/>
              <a:gd name="connsiteX1" fmla="*/ 7 w 9980"/>
              <a:gd name="connsiteY1" fmla="*/ 0 h 10000"/>
              <a:gd name="connsiteX2" fmla="*/ 9768 w 9980"/>
              <a:gd name="connsiteY2" fmla="*/ 103 h 10000"/>
              <a:gd name="connsiteX3" fmla="*/ 9980 w 9980"/>
              <a:gd name="connsiteY3" fmla="*/ 10000 h 10000"/>
              <a:gd name="connsiteX4" fmla="*/ 0 w 9980"/>
              <a:gd name="connsiteY4" fmla="*/ 10000 h 10000"/>
              <a:gd name="connsiteX0" fmla="*/ 0 w 10000"/>
              <a:gd name="connsiteY0" fmla="*/ 10000 h 10000"/>
              <a:gd name="connsiteX1" fmla="*/ 7 w 10000"/>
              <a:gd name="connsiteY1" fmla="*/ 0 h 10000"/>
              <a:gd name="connsiteX2" fmla="*/ 9788 w 10000"/>
              <a:gd name="connsiteY2" fmla="*/ 103 h 10000"/>
              <a:gd name="connsiteX3" fmla="*/ 10000 w 10000"/>
              <a:gd name="connsiteY3" fmla="*/ 10000 h 10000"/>
              <a:gd name="connsiteX4" fmla="*/ 0 w 10000"/>
              <a:gd name="connsiteY4" fmla="*/ 10000 h 10000"/>
              <a:gd name="connsiteX0" fmla="*/ 0 w 10006"/>
              <a:gd name="connsiteY0" fmla="*/ 9897 h 10000"/>
              <a:gd name="connsiteX1" fmla="*/ 13 w 10006"/>
              <a:gd name="connsiteY1" fmla="*/ 0 h 10000"/>
              <a:gd name="connsiteX2" fmla="*/ 9794 w 10006"/>
              <a:gd name="connsiteY2" fmla="*/ 103 h 10000"/>
              <a:gd name="connsiteX3" fmla="*/ 10006 w 10006"/>
              <a:gd name="connsiteY3" fmla="*/ 10000 h 10000"/>
              <a:gd name="connsiteX4" fmla="*/ 0 w 10006"/>
              <a:gd name="connsiteY4" fmla="*/ 9897 h 10000"/>
              <a:gd name="connsiteX0" fmla="*/ 0 w 10006"/>
              <a:gd name="connsiteY0" fmla="*/ 9897 h 10000"/>
              <a:gd name="connsiteX1" fmla="*/ 13 w 10006"/>
              <a:gd name="connsiteY1" fmla="*/ 0 h 10000"/>
              <a:gd name="connsiteX2" fmla="*/ 9794 w 10006"/>
              <a:gd name="connsiteY2" fmla="*/ 103 h 10000"/>
              <a:gd name="connsiteX3" fmla="*/ 10006 w 10006"/>
              <a:gd name="connsiteY3" fmla="*/ 10000 h 10000"/>
              <a:gd name="connsiteX4" fmla="*/ 0 w 10006"/>
              <a:gd name="connsiteY4" fmla="*/ 9897 h 10000"/>
              <a:gd name="connsiteX0" fmla="*/ 0 w 9994"/>
              <a:gd name="connsiteY0" fmla="*/ 9794 h 10000"/>
              <a:gd name="connsiteX1" fmla="*/ 1 w 9994"/>
              <a:gd name="connsiteY1" fmla="*/ 0 h 10000"/>
              <a:gd name="connsiteX2" fmla="*/ 9782 w 9994"/>
              <a:gd name="connsiteY2" fmla="*/ 103 h 10000"/>
              <a:gd name="connsiteX3" fmla="*/ 9994 w 9994"/>
              <a:gd name="connsiteY3" fmla="*/ 10000 h 10000"/>
              <a:gd name="connsiteX4" fmla="*/ 0 w 9994"/>
              <a:gd name="connsiteY4" fmla="*/ 9794 h 10000"/>
              <a:gd name="connsiteX0" fmla="*/ 55 w 9999"/>
              <a:gd name="connsiteY0" fmla="*/ 9794 h 10000"/>
              <a:gd name="connsiteX1" fmla="*/ 0 w 9999"/>
              <a:gd name="connsiteY1" fmla="*/ 0 h 10000"/>
              <a:gd name="connsiteX2" fmla="*/ 9787 w 9999"/>
              <a:gd name="connsiteY2" fmla="*/ 103 h 10000"/>
              <a:gd name="connsiteX3" fmla="*/ 9999 w 9999"/>
              <a:gd name="connsiteY3" fmla="*/ 10000 h 10000"/>
              <a:gd name="connsiteX4" fmla="*/ 55 w 9999"/>
              <a:gd name="connsiteY4" fmla="*/ 9794 h 10000"/>
              <a:gd name="connsiteX0" fmla="*/ 0 w 9945"/>
              <a:gd name="connsiteY0" fmla="*/ 9794 h 10000"/>
              <a:gd name="connsiteX1" fmla="*/ 1 w 9945"/>
              <a:gd name="connsiteY1" fmla="*/ 0 h 10000"/>
              <a:gd name="connsiteX2" fmla="*/ 9733 w 9945"/>
              <a:gd name="connsiteY2" fmla="*/ 103 h 10000"/>
              <a:gd name="connsiteX3" fmla="*/ 9945 w 9945"/>
              <a:gd name="connsiteY3" fmla="*/ 10000 h 10000"/>
              <a:gd name="connsiteX4" fmla="*/ 0 w 9945"/>
              <a:gd name="connsiteY4" fmla="*/ 9794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45" h="10000">
                <a:moveTo>
                  <a:pt x="0" y="9794"/>
                </a:moveTo>
                <a:cubicBezTo>
                  <a:pt x="10" y="5670"/>
                  <a:pt x="3" y="10000"/>
                  <a:pt x="1" y="0"/>
                </a:cubicBezTo>
                <a:lnTo>
                  <a:pt x="9733" y="103"/>
                </a:lnTo>
                <a:cubicBezTo>
                  <a:pt x="9803" y="3402"/>
                  <a:pt x="9875" y="6701"/>
                  <a:pt x="9945" y="10000"/>
                </a:cubicBezTo>
                <a:lnTo>
                  <a:pt x="0" y="9794"/>
                </a:lnTo>
                <a:close/>
              </a:path>
            </a:pathLst>
          </a:custGeom>
          <a:solidFill>
            <a:srgbClr val="F581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66403" y="1244192"/>
            <a:ext cx="8345077" cy="1024145"/>
          </a:xfrm>
        </p:spPr>
        <p:txBody>
          <a:bodyPr anchor="b">
            <a:noAutofit/>
          </a:bodyPr>
          <a:lstStyle>
            <a:lvl1pPr algn="l">
              <a:defRPr lang="en-US" sz="4400" b="1" kern="1200" baseline="0" smtClean="0">
                <a:solidFill>
                  <a:srgbClr val="E67817"/>
                </a:solidFill>
              </a:defRPr>
            </a:lvl1pPr>
          </a:lstStyle>
          <a:p>
            <a:r>
              <a:rPr lang="en-US" dirty="0" smtClean="0"/>
              <a:t>Transition Slide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6403" y="2332383"/>
            <a:ext cx="4417383" cy="743922"/>
          </a:xfrm>
        </p:spPr>
        <p:txBody>
          <a:bodyPr/>
          <a:lstStyle>
            <a:lvl1pPr marL="0" indent="0" algn="l">
              <a:buNone/>
              <a:defRPr sz="2400">
                <a:solidFill>
                  <a:srgbClr val="6C9D2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30348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016001" y="1426309"/>
            <a:ext cx="6793948" cy="4750655"/>
          </a:xfrm>
        </p:spPr>
        <p:txBody>
          <a:bodyPr>
            <a:normAutofit/>
          </a:bodyPr>
          <a:lstStyle>
            <a:lvl1pPr marL="0" indent="0">
              <a:buNone/>
              <a:defRPr sz="2400" baseline="0">
                <a:solidFill>
                  <a:srgbClr val="659327"/>
                </a:solidFill>
              </a:defRPr>
            </a:lvl1pPr>
            <a:lvl2pPr marL="344488" indent="-225425">
              <a:defRPr sz="2000"/>
            </a:lvl2pPr>
            <a:lvl3pPr marL="569913" indent="-225425">
              <a:defRPr sz="1800"/>
            </a:lvl3pPr>
            <a:lvl4pPr marL="795338" indent="-225425">
              <a:defRPr sz="1600"/>
            </a:lvl4pPr>
            <a:lvl5pPr marL="1033463" indent="-238125">
              <a:defRPr sz="1600"/>
            </a:lvl5pPr>
          </a:lstStyle>
          <a:p>
            <a:pPr lvl="0"/>
            <a:r>
              <a:rPr lang="en-US" dirty="0" smtClean="0"/>
              <a:t>Subhead with Photo – 24 </a:t>
            </a:r>
            <a:r>
              <a:rPr lang="en-US" dirty="0" err="1" smtClean="0"/>
              <a:t>pts</a:t>
            </a:r>
            <a:r>
              <a:rPr lang="en-US" dirty="0" smtClean="0"/>
              <a:t>, left aligned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25" name="Picture 11" descr="pic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195363" y="1722783"/>
            <a:ext cx="3608917" cy="3920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4" descr="logo.jp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10746317" y="363230"/>
            <a:ext cx="1214967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1032063" y="79221"/>
            <a:ext cx="9558867" cy="993775"/>
          </a:xfrm>
        </p:spPr>
        <p:txBody>
          <a:bodyPr>
            <a:normAutofit/>
          </a:bodyPr>
          <a:lstStyle>
            <a:lvl1pPr marL="0" indent="0">
              <a:buNone/>
              <a:defRPr sz="4000" b="1" baseline="0">
                <a:solidFill>
                  <a:srgbClr val="659228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098847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016001" y="1426309"/>
            <a:ext cx="6793948" cy="706424"/>
          </a:xfrm>
        </p:spPr>
        <p:txBody>
          <a:bodyPr>
            <a:normAutofit/>
          </a:bodyPr>
          <a:lstStyle>
            <a:lvl1pPr marL="0" indent="0">
              <a:buNone/>
              <a:defRPr sz="2400" baseline="0">
                <a:solidFill>
                  <a:srgbClr val="659327"/>
                </a:solidFill>
              </a:defRPr>
            </a:lvl1pPr>
            <a:lvl2pPr marL="344488" indent="-225425">
              <a:defRPr sz="2000"/>
            </a:lvl2pPr>
            <a:lvl3pPr marL="569913" indent="-225425">
              <a:defRPr sz="1800"/>
            </a:lvl3pPr>
            <a:lvl4pPr marL="795338" indent="-225425">
              <a:defRPr sz="1600"/>
            </a:lvl4pPr>
            <a:lvl5pPr marL="1033463" indent="-238125">
              <a:defRPr sz="1600"/>
            </a:lvl5pPr>
          </a:lstStyle>
          <a:p>
            <a:pPr lvl="0"/>
            <a:r>
              <a:rPr lang="en-US" dirty="0" smtClean="0"/>
              <a:t>Chart Title – 24 </a:t>
            </a:r>
            <a:r>
              <a:rPr lang="en-US" dirty="0" err="1" smtClean="0"/>
              <a:t>pts</a:t>
            </a:r>
            <a:r>
              <a:rPr lang="en-US" dirty="0" smtClean="0"/>
              <a:t>, left aligned</a:t>
            </a:r>
          </a:p>
        </p:txBody>
      </p:sp>
      <p:graphicFrame>
        <p:nvGraphicFramePr>
          <p:cNvPr id="41" name="Chart 40"/>
          <p:cNvGraphicFramePr/>
          <p:nvPr userDrawn="1">
            <p:extLst/>
          </p:nvPr>
        </p:nvGraphicFramePr>
        <p:xfrm>
          <a:off x="961668" y="2179789"/>
          <a:ext cx="8128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0" name="Picture 39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99" t="4523"/>
          <a:stretch/>
        </p:blipFill>
        <p:spPr>
          <a:xfrm>
            <a:off x="-36945" y="1222413"/>
            <a:ext cx="10631520" cy="45719"/>
          </a:xfrm>
          <a:prstGeom prst="rect">
            <a:avLst/>
          </a:prstGeom>
        </p:spPr>
      </p:pic>
      <p:sp>
        <p:nvSpPr>
          <p:cNvPr id="21" name="TextBox 20"/>
          <p:cNvSpPr txBox="1"/>
          <p:nvPr userDrawn="1"/>
        </p:nvSpPr>
        <p:spPr>
          <a:xfrm>
            <a:off x="44012" y="6614611"/>
            <a:ext cx="564348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spc="150" dirty="0">
                <a:solidFill>
                  <a:srgbClr val="FFFFFF"/>
                </a:solidFill>
              </a:rPr>
              <a:t>HMEL A GREAT PLACE TO WORK</a:t>
            </a:r>
          </a:p>
        </p:txBody>
      </p:sp>
      <p:sp>
        <p:nvSpPr>
          <p:cNvPr id="23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1032063" y="79221"/>
            <a:ext cx="9558867" cy="993775"/>
          </a:xfrm>
        </p:spPr>
        <p:txBody>
          <a:bodyPr>
            <a:normAutofit/>
          </a:bodyPr>
          <a:lstStyle>
            <a:lvl1pPr marL="0" indent="0">
              <a:buNone/>
              <a:defRPr sz="4000" b="1" baseline="0">
                <a:solidFill>
                  <a:srgbClr val="659228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992704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 userDrawn="1">
            <p:extLst/>
          </p:nvPr>
        </p:nvGraphicFramePr>
        <p:xfrm>
          <a:off x="1195945" y="4645430"/>
          <a:ext cx="8127999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Table Title – 16</a:t>
                      </a:r>
                      <a:r>
                        <a:rPr lang="en-US" sz="1600" baseline="0" dirty="0" smtClean="0"/>
                        <a:t> pts</a:t>
                      </a:r>
                      <a:endParaRPr lang="en-US" sz="1600" dirty="0"/>
                    </a:p>
                  </a:txBody>
                  <a:tcPr marL="121920" marR="121920">
                    <a:solidFill>
                      <a:srgbClr val="65932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Table Title – 16</a:t>
                      </a:r>
                      <a:r>
                        <a:rPr lang="en-US" sz="1600" baseline="0" dirty="0" smtClean="0"/>
                        <a:t> pts</a:t>
                      </a:r>
                      <a:endParaRPr lang="en-US" sz="1600" dirty="0"/>
                    </a:p>
                  </a:txBody>
                  <a:tcPr marL="121920" marR="121920">
                    <a:solidFill>
                      <a:srgbClr val="65932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Table Title – 16</a:t>
                      </a:r>
                      <a:r>
                        <a:rPr lang="en-US" sz="1600" baseline="0" dirty="0" smtClean="0"/>
                        <a:t> pts</a:t>
                      </a:r>
                      <a:endParaRPr lang="en-US" sz="1600" dirty="0"/>
                    </a:p>
                  </a:txBody>
                  <a:tcPr marL="121920" marR="121920">
                    <a:solidFill>
                      <a:srgbClr val="65932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Text 14 pts</a:t>
                      </a:r>
                      <a:endParaRPr lang="en-US" sz="1400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Text 14 pts</a:t>
                      </a:r>
                      <a:endParaRPr lang="en-US" sz="1400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Text 14 pts</a:t>
                      </a:r>
                      <a:endParaRPr lang="en-US" sz="1400" dirty="0"/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Text 14 pts</a:t>
                      </a:r>
                      <a:endParaRPr lang="en-US" sz="1400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Text 14 pts</a:t>
                      </a:r>
                      <a:endParaRPr lang="en-US" sz="1400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Text 14 pts</a:t>
                      </a:r>
                      <a:endParaRPr lang="en-US" sz="1400" dirty="0"/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Text 14 pts</a:t>
                      </a:r>
                      <a:endParaRPr lang="en-US" sz="1400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Text 14 pts</a:t>
                      </a:r>
                      <a:endParaRPr lang="en-US" sz="1400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Text 14 pts</a:t>
                      </a:r>
                      <a:endParaRPr lang="en-US" sz="1400" dirty="0"/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5" name="Content Placeholder 2"/>
          <p:cNvSpPr>
            <a:spLocks noGrp="1"/>
          </p:cNvSpPr>
          <p:nvPr>
            <p:ph idx="1" hasCustomPrompt="1"/>
          </p:nvPr>
        </p:nvSpPr>
        <p:spPr>
          <a:xfrm>
            <a:off x="1016000" y="1426309"/>
            <a:ext cx="10337800" cy="4750655"/>
          </a:xfrm>
        </p:spPr>
        <p:txBody>
          <a:bodyPr>
            <a:normAutofit/>
          </a:bodyPr>
          <a:lstStyle>
            <a:lvl1pPr marL="0" indent="0">
              <a:buNone/>
              <a:defRPr sz="2400" baseline="0"/>
            </a:lvl1pPr>
            <a:lvl2pPr marL="344488" indent="-171450"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 smtClean="0"/>
              <a:t>Heading – 24 </a:t>
            </a:r>
            <a:r>
              <a:rPr lang="en-US" dirty="0" err="1" smtClean="0"/>
              <a:t>pts</a:t>
            </a:r>
            <a:endParaRPr lang="en-US" dirty="0" smtClean="0"/>
          </a:p>
          <a:p>
            <a:pPr lvl="1"/>
            <a:r>
              <a:rPr lang="en-US" dirty="0" smtClean="0"/>
              <a:t>Text – 20 </a:t>
            </a:r>
            <a:r>
              <a:rPr lang="en-US" dirty="0" err="1" smtClean="0"/>
              <a:t>pts</a:t>
            </a:r>
            <a:endParaRPr lang="en-US" dirty="0" smtClean="0"/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41" name="Picture 40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99" t="4523"/>
          <a:stretch/>
        </p:blipFill>
        <p:spPr>
          <a:xfrm>
            <a:off x="-36945" y="1222413"/>
            <a:ext cx="10631520" cy="45719"/>
          </a:xfrm>
          <a:prstGeom prst="rect">
            <a:avLst/>
          </a:prstGeom>
        </p:spPr>
      </p:pic>
      <p:sp>
        <p:nvSpPr>
          <p:cNvPr id="21" name="TextBox 20"/>
          <p:cNvSpPr txBox="1"/>
          <p:nvPr userDrawn="1"/>
        </p:nvSpPr>
        <p:spPr>
          <a:xfrm>
            <a:off x="44012" y="6614611"/>
            <a:ext cx="564348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spc="150" dirty="0">
                <a:solidFill>
                  <a:srgbClr val="FFFFFF"/>
                </a:solidFill>
              </a:rPr>
              <a:t>HMEL A GREAT PLACE TO WORK</a:t>
            </a:r>
          </a:p>
        </p:txBody>
      </p:sp>
      <p:sp>
        <p:nvSpPr>
          <p:cNvPr id="23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1032063" y="79221"/>
            <a:ext cx="9558867" cy="993775"/>
          </a:xfrm>
        </p:spPr>
        <p:txBody>
          <a:bodyPr>
            <a:normAutofit/>
          </a:bodyPr>
          <a:lstStyle>
            <a:lvl1pPr marL="0" indent="0">
              <a:buNone/>
              <a:defRPr sz="4000" b="1" baseline="0">
                <a:solidFill>
                  <a:srgbClr val="659228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709585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lowchart: Data 17"/>
          <p:cNvSpPr/>
          <p:nvPr userDrawn="1"/>
        </p:nvSpPr>
        <p:spPr>
          <a:xfrm>
            <a:off x="5034657" y="4553267"/>
            <a:ext cx="7160929" cy="550999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0000"/>
              <a:gd name="connsiteY0" fmla="*/ 10000 h 10000"/>
              <a:gd name="connsiteX1" fmla="*/ 248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0000"/>
              <a:gd name="connsiteY0" fmla="*/ 10000 h 10043"/>
              <a:gd name="connsiteX1" fmla="*/ 248 w 10000"/>
              <a:gd name="connsiteY1" fmla="*/ 0 h 10043"/>
              <a:gd name="connsiteX2" fmla="*/ 10000 w 10000"/>
              <a:gd name="connsiteY2" fmla="*/ 0 h 10043"/>
              <a:gd name="connsiteX3" fmla="*/ 6989 w 10000"/>
              <a:gd name="connsiteY3" fmla="*/ 10043 h 10043"/>
              <a:gd name="connsiteX4" fmla="*/ 0 w 10000"/>
              <a:gd name="connsiteY4" fmla="*/ 10000 h 10043"/>
              <a:gd name="connsiteX0" fmla="*/ 0 w 8158"/>
              <a:gd name="connsiteY0" fmla="*/ 10000 h 10043"/>
              <a:gd name="connsiteX1" fmla="*/ 248 w 8158"/>
              <a:gd name="connsiteY1" fmla="*/ 0 h 10043"/>
              <a:gd name="connsiteX2" fmla="*/ 8158 w 8158"/>
              <a:gd name="connsiteY2" fmla="*/ 43 h 10043"/>
              <a:gd name="connsiteX3" fmla="*/ 6989 w 8158"/>
              <a:gd name="connsiteY3" fmla="*/ 10043 h 10043"/>
              <a:gd name="connsiteX4" fmla="*/ 0 w 8158"/>
              <a:gd name="connsiteY4" fmla="*/ 10000 h 10043"/>
              <a:gd name="connsiteX0" fmla="*/ 0 w 10000"/>
              <a:gd name="connsiteY0" fmla="*/ 9957 h 10000"/>
              <a:gd name="connsiteX1" fmla="*/ 304 w 10000"/>
              <a:gd name="connsiteY1" fmla="*/ 0 h 10000"/>
              <a:gd name="connsiteX2" fmla="*/ 10000 w 10000"/>
              <a:gd name="connsiteY2" fmla="*/ 43 h 10000"/>
              <a:gd name="connsiteX3" fmla="*/ 8567 w 10000"/>
              <a:gd name="connsiteY3" fmla="*/ 10000 h 10000"/>
              <a:gd name="connsiteX4" fmla="*/ 0 w 10000"/>
              <a:gd name="connsiteY4" fmla="*/ 9957 h 10000"/>
              <a:gd name="connsiteX0" fmla="*/ 0 w 8571"/>
              <a:gd name="connsiteY0" fmla="*/ 9957 h 10000"/>
              <a:gd name="connsiteX1" fmla="*/ 304 w 8571"/>
              <a:gd name="connsiteY1" fmla="*/ 0 h 10000"/>
              <a:gd name="connsiteX2" fmla="*/ 8571 w 8571"/>
              <a:gd name="connsiteY2" fmla="*/ 0 h 10000"/>
              <a:gd name="connsiteX3" fmla="*/ 8567 w 8571"/>
              <a:gd name="connsiteY3" fmla="*/ 10000 h 10000"/>
              <a:gd name="connsiteX4" fmla="*/ 0 w 8571"/>
              <a:gd name="connsiteY4" fmla="*/ 9957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71" h="10000">
                <a:moveTo>
                  <a:pt x="0" y="9957"/>
                </a:moveTo>
                <a:cubicBezTo>
                  <a:pt x="102" y="6638"/>
                  <a:pt x="202" y="3319"/>
                  <a:pt x="304" y="0"/>
                </a:cubicBezTo>
                <a:lnTo>
                  <a:pt x="8571" y="0"/>
                </a:lnTo>
                <a:cubicBezTo>
                  <a:pt x="8570" y="3333"/>
                  <a:pt x="8568" y="6667"/>
                  <a:pt x="8567" y="10000"/>
                </a:cubicBezTo>
                <a:lnTo>
                  <a:pt x="0" y="9957"/>
                </a:lnTo>
                <a:close/>
              </a:path>
            </a:pathLst>
          </a:custGeom>
          <a:solidFill>
            <a:srgbClr val="6C9D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20" name="Flowchart: Data 17"/>
          <p:cNvSpPr/>
          <p:nvPr userDrawn="1"/>
        </p:nvSpPr>
        <p:spPr>
          <a:xfrm flipV="1">
            <a:off x="-5028" y="4873624"/>
            <a:ext cx="5088813" cy="230977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0000"/>
              <a:gd name="connsiteY0" fmla="*/ 10000 h 10000"/>
              <a:gd name="connsiteX1" fmla="*/ 248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0108"/>
              <a:gd name="connsiteY0" fmla="*/ 10000 h 10000"/>
              <a:gd name="connsiteX1" fmla="*/ 248 w 10108"/>
              <a:gd name="connsiteY1" fmla="*/ 0 h 10000"/>
              <a:gd name="connsiteX2" fmla="*/ 10000 w 10108"/>
              <a:gd name="connsiteY2" fmla="*/ 0 h 10000"/>
              <a:gd name="connsiteX3" fmla="*/ 10108 w 10108"/>
              <a:gd name="connsiteY3" fmla="*/ 9896 h 10000"/>
              <a:gd name="connsiteX4" fmla="*/ 0 w 10108"/>
              <a:gd name="connsiteY4" fmla="*/ 10000 h 10000"/>
              <a:gd name="connsiteX0" fmla="*/ 0 w 10108"/>
              <a:gd name="connsiteY0" fmla="*/ 10000 h 10000"/>
              <a:gd name="connsiteX1" fmla="*/ 248 w 10108"/>
              <a:gd name="connsiteY1" fmla="*/ 0 h 10000"/>
              <a:gd name="connsiteX2" fmla="*/ 10000 w 10108"/>
              <a:gd name="connsiteY2" fmla="*/ 0 h 10000"/>
              <a:gd name="connsiteX3" fmla="*/ 10108 w 10108"/>
              <a:gd name="connsiteY3" fmla="*/ 10000 h 10000"/>
              <a:gd name="connsiteX4" fmla="*/ 0 w 10108"/>
              <a:gd name="connsiteY4" fmla="*/ 10000 h 10000"/>
              <a:gd name="connsiteX0" fmla="*/ 0 w 10192"/>
              <a:gd name="connsiteY0" fmla="*/ 10000 h 10000"/>
              <a:gd name="connsiteX1" fmla="*/ 248 w 10192"/>
              <a:gd name="connsiteY1" fmla="*/ 0 h 10000"/>
              <a:gd name="connsiteX2" fmla="*/ 10000 w 10192"/>
              <a:gd name="connsiteY2" fmla="*/ 0 h 10000"/>
              <a:gd name="connsiteX3" fmla="*/ 10192 w 10192"/>
              <a:gd name="connsiteY3" fmla="*/ 10000 h 10000"/>
              <a:gd name="connsiteX4" fmla="*/ 0 w 10192"/>
              <a:gd name="connsiteY4" fmla="*/ 10000 h 10000"/>
              <a:gd name="connsiteX0" fmla="*/ 916 w 9949"/>
              <a:gd name="connsiteY0" fmla="*/ 10000 h 10000"/>
              <a:gd name="connsiteX1" fmla="*/ 5 w 9949"/>
              <a:gd name="connsiteY1" fmla="*/ 0 h 10000"/>
              <a:gd name="connsiteX2" fmla="*/ 9757 w 9949"/>
              <a:gd name="connsiteY2" fmla="*/ 0 h 10000"/>
              <a:gd name="connsiteX3" fmla="*/ 9949 w 9949"/>
              <a:gd name="connsiteY3" fmla="*/ 10000 h 10000"/>
              <a:gd name="connsiteX4" fmla="*/ 916 w 9949"/>
              <a:gd name="connsiteY4" fmla="*/ 10000 h 10000"/>
              <a:gd name="connsiteX0" fmla="*/ 18 w 9097"/>
              <a:gd name="connsiteY0" fmla="*/ 10104 h 10104"/>
              <a:gd name="connsiteX1" fmla="*/ 25 w 9097"/>
              <a:gd name="connsiteY1" fmla="*/ 0 h 10104"/>
              <a:gd name="connsiteX2" fmla="*/ 8904 w 9097"/>
              <a:gd name="connsiteY2" fmla="*/ 104 h 10104"/>
              <a:gd name="connsiteX3" fmla="*/ 9097 w 9097"/>
              <a:gd name="connsiteY3" fmla="*/ 10104 h 10104"/>
              <a:gd name="connsiteX4" fmla="*/ 18 w 9097"/>
              <a:gd name="connsiteY4" fmla="*/ 10104 h 10104"/>
              <a:gd name="connsiteX0" fmla="*/ 0 w 9980"/>
              <a:gd name="connsiteY0" fmla="*/ 10000 h 10000"/>
              <a:gd name="connsiteX1" fmla="*/ 7 w 9980"/>
              <a:gd name="connsiteY1" fmla="*/ 0 h 10000"/>
              <a:gd name="connsiteX2" fmla="*/ 9768 w 9980"/>
              <a:gd name="connsiteY2" fmla="*/ 103 h 10000"/>
              <a:gd name="connsiteX3" fmla="*/ 9980 w 9980"/>
              <a:gd name="connsiteY3" fmla="*/ 10000 h 10000"/>
              <a:gd name="connsiteX4" fmla="*/ 0 w 9980"/>
              <a:gd name="connsiteY4" fmla="*/ 10000 h 10000"/>
              <a:gd name="connsiteX0" fmla="*/ 0 w 10000"/>
              <a:gd name="connsiteY0" fmla="*/ 10000 h 10000"/>
              <a:gd name="connsiteX1" fmla="*/ 7 w 10000"/>
              <a:gd name="connsiteY1" fmla="*/ 0 h 10000"/>
              <a:gd name="connsiteX2" fmla="*/ 9788 w 10000"/>
              <a:gd name="connsiteY2" fmla="*/ 103 h 10000"/>
              <a:gd name="connsiteX3" fmla="*/ 10000 w 10000"/>
              <a:gd name="connsiteY3" fmla="*/ 10000 h 10000"/>
              <a:gd name="connsiteX4" fmla="*/ 0 w 10000"/>
              <a:gd name="connsiteY4" fmla="*/ 10000 h 10000"/>
              <a:gd name="connsiteX0" fmla="*/ 0 w 10006"/>
              <a:gd name="connsiteY0" fmla="*/ 9897 h 10000"/>
              <a:gd name="connsiteX1" fmla="*/ 13 w 10006"/>
              <a:gd name="connsiteY1" fmla="*/ 0 h 10000"/>
              <a:gd name="connsiteX2" fmla="*/ 9794 w 10006"/>
              <a:gd name="connsiteY2" fmla="*/ 103 h 10000"/>
              <a:gd name="connsiteX3" fmla="*/ 10006 w 10006"/>
              <a:gd name="connsiteY3" fmla="*/ 10000 h 10000"/>
              <a:gd name="connsiteX4" fmla="*/ 0 w 10006"/>
              <a:gd name="connsiteY4" fmla="*/ 9897 h 10000"/>
              <a:gd name="connsiteX0" fmla="*/ 0 w 10006"/>
              <a:gd name="connsiteY0" fmla="*/ 9897 h 10000"/>
              <a:gd name="connsiteX1" fmla="*/ 13 w 10006"/>
              <a:gd name="connsiteY1" fmla="*/ 0 h 10000"/>
              <a:gd name="connsiteX2" fmla="*/ 9794 w 10006"/>
              <a:gd name="connsiteY2" fmla="*/ 103 h 10000"/>
              <a:gd name="connsiteX3" fmla="*/ 10006 w 10006"/>
              <a:gd name="connsiteY3" fmla="*/ 10000 h 10000"/>
              <a:gd name="connsiteX4" fmla="*/ 0 w 10006"/>
              <a:gd name="connsiteY4" fmla="*/ 9897 h 10000"/>
              <a:gd name="connsiteX0" fmla="*/ 0 w 9994"/>
              <a:gd name="connsiteY0" fmla="*/ 9794 h 10000"/>
              <a:gd name="connsiteX1" fmla="*/ 1 w 9994"/>
              <a:gd name="connsiteY1" fmla="*/ 0 h 10000"/>
              <a:gd name="connsiteX2" fmla="*/ 9782 w 9994"/>
              <a:gd name="connsiteY2" fmla="*/ 103 h 10000"/>
              <a:gd name="connsiteX3" fmla="*/ 9994 w 9994"/>
              <a:gd name="connsiteY3" fmla="*/ 10000 h 10000"/>
              <a:gd name="connsiteX4" fmla="*/ 0 w 9994"/>
              <a:gd name="connsiteY4" fmla="*/ 9794 h 10000"/>
              <a:gd name="connsiteX0" fmla="*/ 55 w 9999"/>
              <a:gd name="connsiteY0" fmla="*/ 9794 h 10000"/>
              <a:gd name="connsiteX1" fmla="*/ 0 w 9999"/>
              <a:gd name="connsiteY1" fmla="*/ 0 h 10000"/>
              <a:gd name="connsiteX2" fmla="*/ 9787 w 9999"/>
              <a:gd name="connsiteY2" fmla="*/ 103 h 10000"/>
              <a:gd name="connsiteX3" fmla="*/ 9999 w 9999"/>
              <a:gd name="connsiteY3" fmla="*/ 10000 h 10000"/>
              <a:gd name="connsiteX4" fmla="*/ 55 w 9999"/>
              <a:gd name="connsiteY4" fmla="*/ 9794 h 10000"/>
              <a:gd name="connsiteX0" fmla="*/ 0 w 9945"/>
              <a:gd name="connsiteY0" fmla="*/ 9794 h 10000"/>
              <a:gd name="connsiteX1" fmla="*/ 1 w 9945"/>
              <a:gd name="connsiteY1" fmla="*/ 0 h 10000"/>
              <a:gd name="connsiteX2" fmla="*/ 9733 w 9945"/>
              <a:gd name="connsiteY2" fmla="*/ 103 h 10000"/>
              <a:gd name="connsiteX3" fmla="*/ 9945 w 9945"/>
              <a:gd name="connsiteY3" fmla="*/ 10000 h 10000"/>
              <a:gd name="connsiteX4" fmla="*/ 0 w 9945"/>
              <a:gd name="connsiteY4" fmla="*/ 9794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45" h="10000">
                <a:moveTo>
                  <a:pt x="0" y="9794"/>
                </a:moveTo>
                <a:cubicBezTo>
                  <a:pt x="10" y="5670"/>
                  <a:pt x="3" y="10000"/>
                  <a:pt x="1" y="0"/>
                </a:cubicBezTo>
                <a:lnTo>
                  <a:pt x="9733" y="103"/>
                </a:lnTo>
                <a:cubicBezTo>
                  <a:pt x="9803" y="3402"/>
                  <a:pt x="9875" y="6701"/>
                  <a:pt x="9945" y="10000"/>
                </a:cubicBezTo>
                <a:lnTo>
                  <a:pt x="0" y="9794"/>
                </a:lnTo>
                <a:close/>
              </a:path>
            </a:pathLst>
          </a:custGeom>
          <a:solidFill>
            <a:srgbClr val="F581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66403" y="2963816"/>
            <a:ext cx="8345077" cy="1024145"/>
          </a:xfrm>
        </p:spPr>
        <p:txBody>
          <a:bodyPr anchor="b">
            <a:noAutofit/>
          </a:bodyPr>
          <a:lstStyle>
            <a:lvl1pPr algn="l">
              <a:defRPr lang="en-US" sz="4400" b="1" kern="1200" baseline="0" smtClean="0">
                <a:solidFill>
                  <a:srgbClr val="E67817"/>
                </a:solidFill>
              </a:defRPr>
            </a:lvl1pPr>
          </a:lstStyle>
          <a:p>
            <a:r>
              <a:rPr lang="en-US" dirty="0" smtClean="0"/>
              <a:t>Concluding Slide</a:t>
            </a:r>
            <a:endParaRPr lang="en-US" dirty="0"/>
          </a:p>
        </p:txBody>
      </p:sp>
      <p:pic>
        <p:nvPicPr>
          <p:cNvPr id="10" name="Picture 4" descr="logo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0746317" y="363230"/>
            <a:ext cx="1214967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45208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B6A00-FC31-4730-BF04-3AD910BB3CB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76878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B6A00-FC31-4730-BF04-3AD910BB3CB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84175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BB6A00-FC31-4730-BF04-3AD910BB3CB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20813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IN" sz="3200" u="sng" dirty="0" smtClean="0">
                <a:latin typeface="Garamond" panose="02020404030301010803" pitchFamily="18" charset="0"/>
                <a:cs typeface="Calibri" panose="020F0502020204030204" pitchFamily="34" charset="0"/>
              </a:rPr>
              <a:t/>
            </a:r>
            <a:br>
              <a:rPr lang="en-IN" sz="3200" u="sng" dirty="0" smtClean="0">
                <a:latin typeface="Garamond" panose="02020404030301010803" pitchFamily="18" charset="0"/>
                <a:cs typeface="Calibri" panose="020F0502020204030204" pitchFamily="34" charset="0"/>
              </a:rPr>
            </a:br>
            <a:r>
              <a:rPr lang="en-IN" sz="2800" u="sng" dirty="0" smtClean="0">
                <a:latin typeface="Garamond" panose="02020404030301010803" pitchFamily="18" charset="0"/>
                <a:cs typeface="Calibri" panose="020F0502020204030204" pitchFamily="34" charset="0"/>
              </a:rPr>
              <a:t>Index Sheet </a:t>
            </a:r>
            <a:r>
              <a:rPr lang="en-IN" sz="3200" u="sng" dirty="0">
                <a:latin typeface="Garamond" panose="02020404030301010803" pitchFamily="18" charset="0"/>
                <a:cs typeface="Calibri" panose="020F0502020204030204" pitchFamily="34" charset="0"/>
              </a:rPr>
              <a:t/>
            </a:r>
            <a:br>
              <a:rPr lang="en-IN" sz="3200" u="sng" dirty="0">
                <a:latin typeface="Garamond" panose="02020404030301010803" pitchFamily="18" charset="0"/>
                <a:cs typeface="Calibri" panose="020F0502020204030204" pitchFamily="34" charset="0"/>
              </a:rPr>
            </a:br>
            <a:endParaRPr lang="en-IN" sz="3200" dirty="0">
              <a:solidFill>
                <a:srgbClr val="659228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8737600" y="6634164"/>
            <a:ext cx="2844800" cy="147637"/>
          </a:xfrm>
        </p:spPr>
        <p:txBody>
          <a:bodyPr/>
          <a:lstStyle/>
          <a:p>
            <a:fld id="{470EC167-5C1D-4969-A5F7-93AD3F4EA497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3"/>
          </p:nvPr>
        </p:nvSpPr>
        <p:spPr>
          <a:xfrm>
            <a:off x="254000" y="1500475"/>
            <a:ext cx="11176000" cy="4408488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In the Index Sheet, dealer details will be filed by dealer as registered under PVAT &amp; screen shot is as under :-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848" y="2160490"/>
            <a:ext cx="10577810" cy="4547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598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7639" y="1950774"/>
            <a:ext cx="8345077" cy="1024145"/>
          </a:xfrm>
        </p:spPr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sz="4000" dirty="0" smtClean="0">
                <a:latin typeface="Garamond" panose="02020404030301010803" pitchFamily="18" charset="0"/>
              </a:rPr>
              <a:t>Thank you</a:t>
            </a:r>
            <a:endParaRPr lang="en-US" sz="4000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8429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256310"/>
            <a:ext cx="10668000" cy="752475"/>
          </a:xfrm>
        </p:spPr>
        <p:txBody>
          <a:bodyPr>
            <a:normAutofit fontScale="90000"/>
          </a:bodyPr>
          <a:lstStyle/>
          <a:p>
            <a:r>
              <a:rPr lang="en-US" u="sng" dirty="0" smtClean="0"/>
              <a:t/>
            </a:r>
            <a:br>
              <a:rPr lang="en-US" u="sng" dirty="0" smtClean="0"/>
            </a:br>
            <a:r>
              <a:rPr lang="en-US" sz="3100" u="sng" dirty="0" smtClean="0">
                <a:latin typeface="Garamond" panose="02020404030301010803" pitchFamily="18" charset="0"/>
              </a:rPr>
              <a:t>VAT-18</a:t>
            </a:r>
            <a:endParaRPr lang="en-US" sz="3100" u="sng" dirty="0">
              <a:latin typeface="Garamond" panose="02020404030301010803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8737600" y="6634164"/>
            <a:ext cx="2844800" cy="147637"/>
          </a:xfrm>
        </p:spPr>
        <p:txBody>
          <a:bodyPr/>
          <a:lstStyle/>
          <a:p>
            <a:fld id="{470EC167-5C1D-4969-A5F7-93AD3F4EA497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13"/>
          </p:nvPr>
        </p:nvSpPr>
        <p:spPr>
          <a:xfrm>
            <a:off x="402336" y="1588287"/>
            <a:ext cx="11320272" cy="476402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In the Form VAT-18 , Dealer will be filed sale of inter state &amp; screen shot is as under:-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94360" y="1618489"/>
            <a:ext cx="109362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>
              <a:latin typeface="Garamond" panose="02020404030301010803" pitchFamily="18" charset="0"/>
            </a:endParaRPr>
          </a:p>
          <a:p>
            <a:endParaRPr lang="en-US" b="1" dirty="0">
              <a:latin typeface="Garamond" panose="02020404030301010803" pitchFamily="18" charset="0"/>
            </a:endParaRPr>
          </a:p>
          <a:p>
            <a:r>
              <a:rPr lang="en-US" dirty="0">
                <a:latin typeface="Garamond" panose="02020404030301010803" pitchFamily="18" charset="0"/>
              </a:rPr>
              <a:t> </a:t>
            </a:r>
          </a:p>
          <a:p>
            <a:endParaRPr lang="en-US" dirty="0">
              <a:latin typeface="Garamond" panose="02020404030301010803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336" y="2489135"/>
            <a:ext cx="10215418" cy="3893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1699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90588" y="641386"/>
            <a:ext cx="9558867" cy="626749"/>
          </a:xfrm>
        </p:spPr>
        <p:txBody>
          <a:bodyPr>
            <a:normAutofit/>
          </a:bodyPr>
          <a:lstStyle/>
          <a:p>
            <a:r>
              <a:rPr lang="en-US" sz="2800" u="sng" dirty="0" smtClean="0">
                <a:solidFill>
                  <a:srgbClr val="669327"/>
                </a:solidFill>
                <a:latin typeface="Garamond" panose="02020404030301010803" pitchFamily="18" charset="0"/>
                <a:ea typeface="+mj-ea"/>
                <a:cs typeface="Calibri" panose="020F0502020204030204" pitchFamily="34" charset="0"/>
              </a:rPr>
              <a:t>VAT-19</a:t>
            </a:r>
            <a:endParaRPr lang="en-IN" sz="2800" u="sng" dirty="0">
              <a:solidFill>
                <a:srgbClr val="669327"/>
              </a:solidFill>
              <a:latin typeface="Garamond" panose="02020404030301010803" pitchFamily="18" charset="0"/>
              <a:ea typeface="+mj-ea"/>
              <a:cs typeface="Calibri" panose="020F050202020403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90588" y="1448244"/>
            <a:ext cx="1138742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In the Form </a:t>
            </a:r>
            <a:r>
              <a:rPr lang="en-US" sz="1600" dirty="0" smtClean="0"/>
              <a:t>VAT-19 </a:t>
            </a:r>
            <a:r>
              <a:rPr lang="en-US" sz="1600" dirty="0"/>
              <a:t>, Dealer will be filed </a:t>
            </a:r>
            <a:r>
              <a:rPr lang="en-US" sz="1600" dirty="0" smtClean="0"/>
              <a:t>purchase of inter state </a:t>
            </a:r>
            <a:r>
              <a:rPr lang="en-US" sz="1600" dirty="0"/>
              <a:t>&amp; screen shot is as under</a:t>
            </a:r>
            <a:r>
              <a:rPr lang="en-US" sz="1600" dirty="0" smtClean="0"/>
              <a:t>:-</a:t>
            </a:r>
          </a:p>
          <a:p>
            <a:endParaRPr lang="en-US" sz="1600" dirty="0"/>
          </a:p>
          <a:p>
            <a:endParaRPr lang="en-US" sz="1600" dirty="0" smtClean="0"/>
          </a:p>
          <a:p>
            <a:r>
              <a:rPr lang="en-US" sz="1600" dirty="0" smtClean="0"/>
              <a:t> </a:t>
            </a:r>
            <a:endParaRPr lang="en-US" sz="16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569" y="2244627"/>
            <a:ext cx="10631268" cy="4225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722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75673" y="1370891"/>
            <a:ext cx="10337800" cy="475065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>
                <a:latin typeface="+mj-lt"/>
              </a:rPr>
              <a:t>In the </a:t>
            </a:r>
            <a:r>
              <a:rPr lang="en-US" sz="1800" dirty="0" smtClean="0">
                <a:latin typeface="+mj-lt"/>
              </a:rPr>
              <a:t>CST Form, Dealer </a:t>
            </a:r>
            <a:r>
              <a:rPr lang="en-US" sz="1800" dirty="0">
                <a:latin typeface="+mj-lt"/>
              </a:rPr>
              <a:t>will be </a:t>
            </a:r>
            <a:r>
              <a:rPr lang="en-US" sz="1800" dirty="0" smtClean="0">
                <a:latin typeface="+mj-lt"/>
              </a:rPr>
              <a:t>filed details of CST Liability &amp; </a:t>
            </a:r>
            <a:r>
              <a:rPr lang="en-US" sz="1800" dirty="0">
                <a:latin typeface="+mj-lt"/>
              </a:rPr>
              <a:t>screen shot is as under:- </a:t>
            </a:r>
            <a:endParaRPr lang="en-US" sz="1800" dirty="0" smtClean="0">
              <a:latin typeface="+mj-lt"/>
            </a:endParaRPr>
          </a:p>
          <a:p>
            <a:pPr marL="0" indent="0">
              <a:buNone/>
            </a:pPr>
            <a:endParaRPr lang="en-US" sz="1800" dirty="0">
              <a:latin typeface="+mj-lt"/>
            </a:endParaRPr>
          </a:p>
          <a:p>
            <a:pPr marL="0" indent="0">
              <a:buNone/>
            </a:pPr>
            <a:endParaRPr lang="en-US" sz="1800" dirty="0" smtClean="0">
              <a:latin typeface="+mj-lt"/>
            </a:endParaRPr>
          </a:p>
          <a:p>
            <a:pPr marL="0" indent="0">
              <a:buNone/>
            </a:pPr>
            <a:endParaRPr lang="en-US" sz="1800" dirty="0">
              <a:latin typeface="+mj-lt"/>
            </a:endParaRPr>
          </a:p>
          <a:p>
            <a:endParaRPr lang="en-US" sz="1800" dirty="0">
              <a:latin typeface="+mj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20000"/>
          </a:bodyPr>
          <a:lstStyle/>
          <a:p>
            <a:endParaRPr lang="en-US" dirty="0" smtClean="0"/>
          </a:p>
          <a:p>
            <a:r>
              <a:rPr lang="en-US" sz="3000" u="sng" dirty="0" smtClean="0">
                <a:latin typeface="Garamond" panose="02020404030301010803" pitchFamily="18" charset="0"/>
              </a:rPr>
              <a:t>CST Form </a:t>
            </a:r>
            <a:endParaRPr lang="en-US" sz="3000" u="sng" dirty="0">
              <a:latin typeface="Garamond" panose="02020404030301010803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255" y="1884533"/>
            <a:ext cx="10424675" cy="4417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052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29372" y="1440163"/>
            <a:ext cx="10337800" cy="4750655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In the Form </a:t>
            </a:r>
            <a:r>
              <a:rPr lang="en-US" dirty="0" smtClean="0"/>
              <a:t>VAT-23 </a:t>
            </a:r>
            <a:r>
              <a:rPr lang="en-US" dirty="0"/>
              <a:t>, Dealer will be filed </a:t>
            </a:r>
            <a:r>
              <a:rPr lang="en-US" dirty="0" smtClean="0"/>
              <a:t>sale of intra state </a:t>
            </a:r>
            <a:r>
              <a:rPr lang="en-US" dirty="0"/>
              <a:t>&amp; screen shot is as under:- 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20000"/>
          </a:bodyPr>
          <a:lstStyle/>
          <a:p>
            <a:endParaRPr lang="en-US" dirty="0" smtClean="0"/>
          </a:p>
          <a:p>
            <a:r>
              <a:rPr lang="en-US" sz="3000" u="sng" dirty="0" smtClean="0">
                <a:latin typeface="Garamond" panose="02020404030301010803" pitchFamily="18" charset="0"/>
              </a:rPr>
              <a:t>VAT-23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2166" y="2224657"/>
            <a:ext cx="10192213" cy="4104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093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61818" y="1412454"/>
            <a:ext cx="10337800" cy="4750655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In the Form </a:t>
            </a:r>
            <a:r>
              <a:rPr lang="en-US" dirty="0" smtClean="0"/>
              <a:t>VAT-24 </a:t>
            </a:r>
            <a:r>
              <a:rPr lang="en-US" dirty="0"/>
              <a:t>, Dealer will be filed </a:t>
            </a:r>
            <a:r>
              <a:rPr lang="en-US" dirty="0" smtClean="0"/>
              <a:t>purchase of </a:t>
            </a:r>
            <a:r>
              <a:rPr lang="en-US" dirty="0"/>
              <a:t>intra state &amp; screen shot is as under:- 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20000"/>
          </a:bodyPr>
          <a:lstStyle/>
          <a:p>
            <a:endParaRPr lang="en-US" dirty="0" smtClean="0"/>
          </a:p>
          <a:p>
            <a:r>
              <a:rPr lang="en-US" sz="3000" u="sng" dirty="0" smtClean="0">
                <a:latin typeface="Garamond" panose="02020404030301010803" pitchFamily="18" charset="0"/>
              </a:rPr>
              <a:t>VAT-24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620" y="2386142"/>
            <a:ext cx="10115508" cy="3917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8416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64836" y="1384745"/>
            <a:ext cx="10337800" cy="4750655"/>
          </a:xfrm>
        </p:spPr>
        <p:txBody>
          <a:bodyPr/>
          <a:lstStyle/>
          <a:p>
            <a:r>
              <a:rPr lang="en-US" dirty="0" smtClean="0"/>
              <a:t>After coming the GST , no information will be required to file in Worksheet No. 1, 2 &amp; 3 &amp; only details will be filed in worksheet no. 4, 5, &amp; 6.</a:t>
            </a:r>
            <a:r>
              <a:rPr lang="en-US" dirty="0"/>
              <a:t> </a:t>
            </a:r>
            <a:r>
              <a:rPr lang="en-US" dirty="0" smtClean="0"/>
              <a:t>Screen shot of worksheet no.4 is </a:t>
            </a:r>
            <a:r>
              <a:rPr lang="en-US" dirty="0"/>
              <a:t>as under:- </a:t>
            </a:r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20000"/>
          </a:bodyPr>
          <a:lstStyle/>
          <a:p>
            <a:endParaRPr lang="en-US" dirty="0" smtClean="0"/>
          </a:p>
          <a:p>
            <a:r>
              <a:rPr lang="en-US" sz="3000" u="sng" dirty="0" smtClean="0">
                <a:latin typeface="Garamond" panose="02020404030301010803" pitchFamily="18" charset="0"/>
              </a:rPr>
              <a:t>Worksheet-4</a:t>
            </a:r>
            <a:endParaRPr lang="en-US" sz="3000" u="sng" dirty="0">
              <a:latin typeface="Garamond" panose="02020404030301010803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2790" y="2477142"/>
            <a:ext cx="11376590" cy="4053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4892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50982" y="1357037"/>
            <a:ext cx="10337800" cy="4750655"/>
          </a:xfrm>
        </p:spPr>
        <p:txBody>
          <a:bodyPr/>
          <a:lstStyle/>
          <a:p>
            <a:r>
              <a:rPr lang="en-US" dirty="0"/>
              <a:t>After coming the GST , no information will be required to file in Worksheet No. 1, 2 &amp; 3 &amp; only details will be filed in worksheet no. 4, 5, &amp; 6. Screen shot of worksheet </a:t>
            </a:r>
            <a:r>
              <a:rPr lang="en-US" dirty="0" smtClean="0"/>
              <a:t>no.5 </a:t>
            </a:r>
            <a:r>
              <a:rPr lang="en-US" dirty="0"/>
              <a:t>is as under:- </a:t>
            </a:r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20000"/>
          </a:bodyPr>
          <a:lstStyle/>
          <a:p>
            <a:endParaRPr lang="en-US" dirty="0" smtClean="0"/>
          </a:p>
          <a:p>
            <a:r>
              <a:rPr lang="en-US" sz="3000" u="sng" dirty="0" smtClean="0">
                <a:latin typeface="Garamond" panose="02020404030301010803" pitchFamily="18" charset="0"/>
              </a:rPr>
              <a:t>Worksheet-5</a:t>
            </a:r>
            <a:endParaRPr lang="en-US" sz="3000" u="sng" dirty="0">
              <a:latin typeface="Garamond" panose="02020404030301010803" pitchFamily="18" charset="0"/>
            </a:endParaRP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8541" y="2496389"/>
            <a:ext cx="11402341" cy="4130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6669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42596" y="1370891"/>
            <a:ext cx="10337800" cy="4750655"/>
          </a:xfrm>
        </p:spPr>
        <p:txBody>
          <a:bodyPr/>
          <a:lstStyle/>
          <a:p>
            <a:r>
              <a:rPr lang="en-US" dirty="0"/>
              <a:t>After coming the GST , no information will be required to file in Worksheet No. 1, 2 &amp; 3 &amp; only details will be filed in worksheet no. 4, 5, &amp; 6. Screen shot of worksheet </a:t>
            </a:r>
            <a:r>
              <a:rPr lang="en-US" dirty="0" smtClean="0"/>
              <a:t>no.6 </a:t>
            </a:r>
            <a:r>
              <a:rPr lang="en-US" dirty="0"/>
              <a:t>is as under:- </a:t>
            </a:r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20000"/>
          </a:bodyPr>
          <a:lstStyle/>
          <a:p>
            <a:endParaRPr lang="en-US" dirty="0" smtClean="0"/>
          </a:p>
          <a:p>
            <a:r>
              <a:rPr lang="en-US" sz="3000" u="sng" dirty="0" smtClean="0">
                <a:latin typeface="Garamond" panose="02020404030301010803" pitchFamily="18" charset="0"/>
              </a:rPr>
              <a:t>Worksheet-6</a:t>
            </a:r>
            <a:endParaRPr lang="en-US" sz="3000" u="sng" dirty="0">
              <a:latin typeface="Garamond" panose="02020404030301010803" pitchFamily="18" charset="0"/>
            </a:endParaRP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585" y="2526913"/>
            <a:ext cx="10954215" cy="3887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0489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Custom 3">
      <a:dk1>
        <a:sysClr val="windowText" lastClr="000000"/>
      </a:dk1>
      <a:lt1>
        <a:srgbClr val="FFFFFF"/>
      </a:lt1>
      <a:dk2>
        <a:srgbClr val="F58220"/>
      </a:dk2>
      <a:lt2>
        <a:srgbClr val="77A02E"/>
      </a:lt2>
      <a:accent1>
        <a:srgbClr val="4D6E1D"/>
      </a:accent1>
      <a:accent2>
        <a:srgbClr val="ED7D31"/>
      </a:accent2>
      <a:accent3>
        <a:srgbClr val="7F7F7F"/>
      </a:accent3>
      <a:accent4>
        <a:srgbClr val="626261"/>
      </a:accent4>
      <a:accent5>
        <a:srgbClr val="AD5A11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2">
      <a:majorFont>
        <a:latin typeface="Franklin Gothic Book"/>
        <a:ea typeface=""/>
        <a:cs typeface=""/>
      </a:majorFont>
      <a:minorFont>
        <a:latin typeface="Franklin Gothic Book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E39B996C-0986-41DB-884E-645E84BED2CC}" vid="{85EA462F-526C-426C-8E73-65EE040A21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14009</TotalTime>
  <Words>278</Words>
  <Application>Microsoft Office PowerPoint</Application>
  <PresentationFormat>Widescreen</PresentationFormat>
  <Paragraphs>42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Arial Narrow</vt:lpstr>
      <vt:lpstr>Calibri</vt:lpstr>
      <vt:lpstr>Franklin Gothic Book</vt:lpstr>
      <vt:lpstr>Garamond</vt:lpstr>
      <vt:lpstr>1_Office Theme</vt:lpstr>
      <vt:lpstr> Index Sheet  </vt:lpstr>
      <vt:lpstr> VAT-18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Sanjeev Malhotra</dc:creator>
  <cp:lastModifiedBy>Hewlett-Packard Company</cp:lastModifiedBy>
  <cp:revision>346</cp:revision>
  <cp:lastPrinted>2019-04-18T09:02:52Z</cp:lastPrinted>
  <dcterms:created xsi:type="dcterms:W3CDTF">2018-03-27T05:30:03Z</dcterms:created>
  <dcterms:modified xsi:type="dcterms:W3CDTF">2021-07-12T05:13:07Z</dcterms:modified>
</cp:coreProperties>
</file>